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90" r:id="rId4"/>
    <p:sldId id="312" r:id="rId5"/>
    <p:sldId id="313" r:id="rId6"/>
    <p:sldId id="258" r:id="rId7"/>
    <p:sldId id="291" r:id="rId8"/>
    <p:sldId id="292" r:id="rId9"/>
    <p:sldId id="293" r:id="rId10"/>
    <p:sldId id="294" r:id="rId11"/>
    <p:sldId id="296" r:id="rId12"/>
    <p:sldId id="295" r:id="rId13"/>
    <p:sldId id="265" r:id="rId14"/>
    <p:sldId id="262" r:id="rId15"/>
    <p:sldId id="309" r:id="rId16"/>
    <p:sldId id="298" r:id="rId17"/>
    <p:sldId id="288" r:id="rId18"/>
    <p:sldId id="266" r:id="rId19"/>
    <p:sldId id="282" r:id="rId20"/>
    <p:sldId id="299" r:id="rId21"/>
    <p:sldId id="300" r:id="rId22"/>
    <p:sldId id="310" r:id="rId23"/>
    <p:sldId id="301" r:id="rId24"/>
    <p:sldId id="302" r:id="rId25"/>
    <p:sldId id="303" r:id="rId26"/>
    <p:sldId id="304" r:id="rId27"/>
    <p:sldId id="306" r:id="rId28"/>
    <p:sldId id="305" r:id="rId29"/>
    <p:sldId id="307" r:id="rId30"/>
    <p:sldId id="308" r:id="rId31"/>
    <p:sldId id="276" r:id="rId32"/>
    <p:sldId id="287"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717" autoAdjust="0"/>
  </p:normalViewPr>
  <p:slideViewPr>
    <p:cSldViewPr snapToGrid="0">
      <p:cViewPr varScale="1">
        <p:scale>
          <a:sx n="114" d="100"/>
          <a:sy n="114" d="100"/>
        </p:scale>
        <p:origin x="468" y="102"/>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8.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2" Type="http://schemas.openxmlformats.org/officeDocument/2006/relationships/hyperlink" Target="http://meandemo.sis.jhu.edu/"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2.png"/><Relationship Id="rId4" Type="http://schemas.openxmlformats.org/officeDocument/2006/relationships/hyperlink" Target="https://www.atlassian.com/git/tutorials/what-is-version-contro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continuous-delivery/continuous-integration/tools" TargetMode="External"/><Relationship Id="rId2" Type="http://schemas.openxmlformats.org/officeDocument/2006/relationships/hyperlink" Target="https://www.atlassian.com/continuous-delivery/continuous-integration"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a:t>
            </a:r>
            <a:r>
              <a:rPr lang="en-US" dirty="0" err="1" smtClean="0"/>
              <a:t>ESLint</a:t>
            </a:r>
            <a:r>
              <a:rPr lang="en-US" dirty="0" smtClean="0"/>
              <a:t> - style, format, structure, …  </a:t>
            </a:r>
            <a:r>
              <a:rPr lang="en-US" i="1" dirty="0" smtClean="0"/>
              <a:t>“</a:t>
            </a:r>
            <a:r>
              <a:rPr lang="en-US" b="1" i="1" dirty="0"/>
              <a:t>Lint</a:t>
            </a:r>
            <a:r>
              <a:rPr lang="en-US" i="1" dirty="0"/>
              <a:t>, or a </a:t>
            </a:r>
            <a:r>
              <a:rPr lang="en-US" b="1" i="1" dirty="0"/>
              <a:t>linter</a:t>
            </a:r>
            <a:r>
              <a:rPr lang="en-US" i="1" dirty="0"/>
              <a:t>, is a tool that analyzes </a:t>
            </a:r>
            <a:r>
              <a:rPr lang="en-US" i="1" dirty="0">
                <a:hlinkClick r:id="rId4" tooltip="Source code"/>
              </a:rPr>
              <a:t>source code</a:t>
            </a:r>
            <a:r>
              <a:rPr lang="en-US" i="1" dirty="0"/>
              <a:t> to flag programming errors, </a:t>
            </a:r>
            <a:r>
              <a:rPr lang="en-US" i="1" dirty="0">
                <a:hlinkClick r:id="rId5" tooltip="Software bug"/>
              </a:rPr>
              <a:t>bugs</a:t>
            </a:r>
            <a:r>
              <a:rPr lang="en-US" i="1" dirty="0"/>
              <a:t>, stylistic errors, and suspicious constructs</a:t>
            </a:r>
            <a:r>
              <a:rPr lang="en-US" i="1" dirty="0" smtClean="0"/>
              <a:t>.”</a:t>
            </a:r>
            <a:r>
              <a:rPr lang="en-US" dirty="0" smtClean="0"/>
              <a:t> – Wikipedia </a:t>
            </a:r>
            <a:r>
              <a:rPr lang="en-US" dirty="0">
                <a:hlinkClick r:id="rId6"/>
              </a:rPr>
              <a:t>https://en.wikipedia.org/wiki/Lint_(software)</a:t>
            </a:r>
            <a:r>
              <a:rPr lang="en-US" dirty="0" smtClean="0"/>
              <a:t>)</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t>Deploy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smtClean="0"/>
              <a:t>Angular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r>
              <a:rPr lang="en-US" dirty="0"/>
              <a:t>Agenda</a:t>
            </a:r>
          </a:p>
        </p:txBody>
      </p:sp>
      <p:sp>
        <p:nvSpPr>
          <p:cNvPr id="3" name="Content Placeholder 2"/>
          <p:cNvSpPr>
            <a:spLocks noGrp="1"/>
          </p:cNvSpPr>
          <p:nvPr>
            <p:ph idx="1"/>
          </p:nvPr>
        </p:nvSpPr>
        <p:spPr>
          <a:xfrm>
            <a:off x="838200" y="1040236"/>
            <a:ext cx="10515600" cy="5136728"/>
          </a:xfrm>
        </p:spPr>
        <p:txBody>
          <a:bodyPr>
            <a:noAutofit/>
          </a:bodyPr>
          <a:lstStyle/>
          <a:p>
            <a:pPr marL="0" indent="0">
              <a:buNone/>
            </a:pPr>
            <a:r>
              <a:rPr lang="en-US" sz="1600" b="1" dirty="0" smtClean="0"/>
              <a:t>OBJECTIVE</a:t>
            </a:r>
            <a:r>
              <a:rPr lang="en-US" sz="1600" b="1" dirty="0" smtClean="0"/>
              <a:t>:</a:t>
            </a:r>
            <a:r>
              <a:rPr lang="en-US" sz="1100" dirty="0" smtClean="0"/>
              <a:t>  To review </a:t>
            </a:r>
            <a:r>
              <a:rPr lang="en-US" sz="1100" dirty="0" smtClean="0"/>
              <a:t>CI/CD </a:t>
            </a:r>
            <a:r>
              <a:rPr lang="en-US" sz="1100" dirty="0" smtClean="0"/>
              <a:t>architecture and share </a:t>
            </a:r>
            <a:r>
              <a:rPr lang="en-US" sz="1100" dirty="0" smtClean="0"/>
              <a:t>One MEAN CI/CD Docker Demo where we follow a build, ship and deploy lifecycle leveraging Docker as our platform.</a:t>
            </a:r>
            <a:endParaRPr lang="en-US" sz="1100" dirty="0" smtClean="0"/>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a:t>
            </a:r>
            <a:r>
              <a:rPr lang="en-US" sz="1600" b="1" dirty="0" smtClean="0"/>
              <a:t>1 – Architecture and Design</a:t>
            </a:r>
          </a:p>
          <a:p>
            <a:pPr lvl="1">
              <a:lnSpc>
                <a:spcPct val="100000"/>
              </a:lnSpc>
              <a:spcBef>
                <a:spcPts val="0"/>
              </a:spcBef>
            </a:pPr>
            <a:r>
              <a:rPr lang="en-US" sz="1100" dirty="0"/>
              <a:t>What is </a:t>
            </a:r>
            <a:r>
              <a:rPr lang="en-US" sz="1100" dirty="0" smtClean="0"/>
              <a:t>CI/CD</a:t>
            </a:r>
          </a:p>
          <a:p>
            <a:pPr lvl="1">
              <a:lnSpc>
                <a:spcPct val="100000"/>
              </a:lnSpc>
              <a:spcBef>
                <a:spcPts val="0"/>
              </a:spcBef>
            </a:pPr>
            <a:r>
              <a:rPr lang="en-US" sz="1100" dirty="0" smtClean="0"/>
              <a:t>Simplified Version Control</a:t>
            </a:r>
          </a:p>
          <a:p>
            <a:pPr lvl="1">
              <a:lnSpc>
                <a:spcPct val="100000"/>
              </a:lnSpc>
              <a:spcBef>
                <a:spcPts val="0"/>
              </a:spcBef>
            </a:pPr>
            <a:r>
              <a:rPr lang="en-US" sz="1100" dirty="0" smtClean="0"/>
              <a:t>Simplified Continuous Integration Tooling</a:t>
            </a:r>
            <a:endParaRPr lang="en-US" sz="1100" dirty="0" smtClean="0"/>
          </a:p>
          <a:p>
            <a:pPr lvl="1">
              <a:lnSpc>
                <a:spcPct val="100000"/>
              </a:lnSpc>
              <a:spcBef>
                <a:spcPts val="0"/>
              </a:spcBef>
            </a:pPr>
            <a:r>
              <a:rPr lang="en-US" sz="1100" dirty="0" smtClean="0"/>
              <a:t>What </a:t>
            </a:r>
            <a:r>
              <a:rPr lang="en-US" sz="1100" dirty="0" smtClean="0"/>
              <a:t>is </a:t>
            </a:r>
            <a:r>
              <a:rPr lang="en-US" sz="1100" dirty="0" smtClean="0"/>
              <a:t>DevOps</a:t>
            </a:r>
            <a:endParaRPr lang="en-US" sz="1100" dirty="0"/>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2 – </a:t>
            </a:r>
            <a:r>
              <a:rPr lang="en-US" sz="1600" b="1" dirty="0"/>
              <a:t>CI/CD Pipeline </a:t>
            </a:r>
            <a:r>
              <a:rPr lang="en-US" sz="1600" b="1" dirty="0" smtClean="0"/>
              <a:t>Architecture</a:t>
            </a:r>
          </a:p>
          <a:p>
            <a:pPr lvl="1">
              <a:lnSpc>
                <a:spcPct val="100000"/>
              </a:lnSpc>
              <a:spcBef>
                <a:spcPts val="0"/>
              </a:spcBef>
            </a:pPr>
            <a:r>
              <a:rPr lang="en-US" sz="1100" dirty="0" smtClean="0"/>
              <a:t>Developer </a:t>
            </a:r>
            <a:r>
              <a:rPr lang="en-US" sz="1100" dirty="0" smtClean="0"/>
              <a:t>workstation (Docker CE - </a:t>
            </a:r>
            <a:r>
              <a:rPr lang="en-US" sz="1100" dirty="0">
                <a:hlinkClick r:id="rId2"/>
              </a:rPr>
              <a:t>https://docs.docker.com/install/</a:t>
            </a:r>
            <a:r>
              <a:rPr lang="en-US" sz="1100" dirty="0" smtClean="0"/>
              <a:t>)</a:t>
            </a:r>
          </a:p>
          <a:p>
            <a:pPr lvl="1">
              <a:lnSpc>
                <a:spcPct val="100000"/>
              </a:lnSpc>
              <a:spcBef>
                <a:spcPts val="0"/>
              </a:spcBef>
            </a:pPr>
            <a:r>
              <a:rPr lang="en-US" sz="1100" dirty="0" smtClean="0"/>
              <a:t>Code repository (GitHub - </a:t>
            </a:r>
            <a:r>
              <a:rPr lang="en-US" sz="1100" dirty="0" smtClean="0">
                <a:hlinkClick r:id="rId3"/>
              </a:rPr>
              <a:t>https</a:t>
            </a:r>
            <a:r>
              <a:rPr lang="en-US" sz="1100" dirty="0">
                <a:hlinkClick r:id="rId3"/>
              </a:rPr>
              <a:t>://</a:t>
            </a:r>
            <a:r>
              <a:rPr lang="en-US" sz="1100" dirty="0" smtClean="0">
                <a:hlinkClick r:id="rId3"/>
              </a:rPr>
              <a:t>github.com/jhuopensource/meandemo</a:t>
            </a:r>
            <a:r>
              <a:rPr lang="en-US" sz="1100" dirty="0" smtClean="0"/>
              <a:t>)</a:t>
            </a:r>
          </a:p>
          <a:p>
            <a:pPr lvl="1">
              <a:lnSpc>
                <a:spcPct val="100000"/>
              </a:lnSpc>
              <a:spcBef>
                <a:spcPts val="0"/>
              </a:spcBef>
            </a:pPr>
            <a:r>
              <a:rPr lang="en-US" sz="1100" dirty="0" smtClean="0"/>
              <a:t>Continuous Integration (Travis-CI - </a:t>
            </a:r>
            <a:r>
              <a:rPr lang="en-US" sz="1100" dirty="0">
                <a:hlinkClick r:id="rId4"/>
              </a:rPr>
              <a:t>https://travis-ci.com/</a:t>
            </a:r>
            <a:r>
              <a:rPr lang="en-US" sz="1100" dirty="0" smtClean="0"/>
              <a:t>) </a:t>
            </a:r>
          </a:p>
          <a:p>
            <a:pPr lvl="1">
              <a:lnSpc>
                <a:spcPct val="100000"/>
              </a:lnSpc>
              <a:spcBef>
                <a:spcPts val="0"/>
              </a:spcBef>
            </a:pPr>
            <a:r>
              <a:rPr lang="en-US" sz="1100" dirty="0" smtClean="0"/>
              <a:t>Testing </a:t>
            </a:r>
          </a:p>
          <a:p>
            <a:pPr lvl="2">
              <a:lnSpc>
                <a:spcPct val="100000"/>
              </a:lnSpc>
              <a:spcBef>
                <a:spcPts val="0"/>
              </a:spcBef>
            </a:pPr>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2">
              <a:lnSpc>
                <a:spcPct val="100000"/>
              </a:lnSpc>
              <a:spcBef>
                <a:spcPts val="0"/>
              </a:spcBef>
            </a:pPr>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1">
              <a:lnSpc>
                <a:spcPct val="100000"/>
              </a:lnSpc>
              <a:spcBef>
                <a:spcPts val="0"/>
              </a:spcBef>
            </a:pPr>
            <a:r>
              <a:rPr lang="en-US" sz="1100" dirty="0" smtClean="0"/>
              <a:t>Container repository (Docker Hub -</a:t>
            </a:r>
            <a:r>
              <a:rPr lang="en-US" sz="1100" dirty="0">
                <a:hlinkClick r:id="rId7"/>
              </a:rPr>
              <a:t> https://hub.docker.com/</a:t>
            </a:r>
            <a:r>
              <a:rPr lang="en-US" sz="1100" dirty="0" smtClean="0"/>
              <a:t>)</a:t>
            </a:r>
            <a:endParaRPr lang="en-US" sz="1100" dirty="0"/>
          </a:p>
          <a:p>
            <a:pPr lvl="1">
              <a:lnSpc>
                <a:spcPct val="100000"/>
              </a:lnSpc>
              <a:spcBef>
                <a:spcPts val="0"/>
              </a:spcBef>
            </a:pPr>
            <a:r>
              <a:rPr lang="en-US" sz="1100" dirty="0" smtClean="0"/>
              <a:t>Docker Swarm (</a:t>
            </a:r>
            <a:r>
              <a:rPr lang="en-US" sz="1100" dirty="0" smtClean="0">
                <a:hlinkClick r:id="rId8"/>
              </a:rPr>
              <a:t>https</a:t>
            </a:r>
            <a:r>
              <a:rPr lang="en-US" sz="1100" dirty="0">
                <a:hlinkClick r:id="rId8"/>
              </a:rPr>
              <a:t>://docs.docker.com/engine/swarm</a:t>
            </a:r>
            <a:r>
              <a:rPr lang="en-US" sz="1100" dirty="0" smtClean="0">
                <a:hlinkClick r:id="rId8"/>
              </a:rPr>
              <a:t>/</a:t>
            </a:r>
            <a:r>
              <a:rPr lang="en-US" sz="1100" dirty="0" smtClean="0"/>
              <a:t>)</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3 - MEAN Demo Project Stack Architecture</a:t>
            </a:r>
          </a:p>
          <a:p>
            <a:pPr lvl="1">
              <a:lnSpc>
                <a:spcPct val="100000"/>
              </a:lnSpc>
              <a:spcBef>
                <a:spcPts val="0"/>
              </a:spcBef>
            </a:pPr>
            <a:r>
              <a:rPr lang="en-US" sz="1100" dirty="0" smtClean="0"/>
              <a:t>NGINX </a:t>
            </a:r>
            <a:r>
              <a:rPr lang="en-US" sz="1100" dirty="0" smtClean="0"/>
              <a:t>– </a:t>
            </a:r>
            <a:r>
              <a:rPr lang="en-US" sz="1100" dirty="0" err="1" smtClean="0"/>
              <a:t>WebServer</a:t>
            </a:r>
            <a:r>
              <a:rPr lang="en-US" sz="1100" dirty="0" smtClean="0"/>
              <a:t> for static content, load balancer and proxy for dynamic content </a:t>
            </a:r>
            <a:r>
              <a:rPr lang="en-US" sz="1100" dirty="0" smtClean="0"/>
              <a:t>(</a:t>
            </a:r>
            <a:r>
              <a:rPr lang="en-US" sz="1100" dirty="0">
                <a:hlinkClick r:id="rId9"/>
              </a:rPr>
              <a:t>https://hub.docker.com/_/nginx</a:t>
            </a:r>
            <a:r>
              <a:rPr lang="en-US" sz="1100" dirty="0" smtClean="0">
                <a:hlinkClick r:id="rId9"/>
              </a:rPr>
              <a:t>/</a:t>
            </a:r>
            <a:r>
              <a:rPr lang="en-US" sz="1100" dirty="0" smtClean="0"/>
              <a:t>)</a:t>
            </a:r>
          </a:p>
          <a:p>
            <a:pPr lvl="1">
              <a:lnSpc>
                <a:spcPct val="100000"/>
              </a:lnSpc>
              <a:spcBef>
                <a:spcPts val="0"/>
              </a:spcBef>
            </a:pPr>
            <a:r>
              <a:rPr lang="en-US" sz="1100" dirty="0" smtClean="0"/>
              <a:t>MongoDB – Database (</a:t>
            </a:r>
            <a:r>
              <a:rPr lang="en-US" sz="1100" dirty="0">
                <a:hlinkClick r:id="rId10"/>
              </a:rPr>
              <a:t>https://www.mongodb.com/</a:t>
            </a:r>
            <a:r>
              <a:rPr lang="en-US" sz="1100" dirty="0" smtClean="0"/>
              <a:t>)</a:t>
            </a:r>
          </a:p>
          <a:p>
            <a:pPr lvl="1">
              <a:lnSpc>
                <a:spcPct val="100000"/>
              </a:lnSpc>
              <a:spcBef>
                <a:spcPts val="0"/>
              </a:spcBef>
            </a:pPr>
            <a:r>
              <a:rPr lang="en-US" sz="1100" dirty="0" err="1" smtClean="0"/>
              <a:t>ExpressJS</a:t>
            </a:r>
            <a:r>
              <a:rPr lang="en-US" sz="1100" dirty="0" smtClean="0"/>
              <a:t> – </a:t>
            </a:r>
            <a:r>
              <a:rPr lang="en-US" sz="1100" dirty="0"/>
              <a:t>JavaScript </a:t>
            </a:r>
            <a:r>
              <a:rPr lang="en-US" sz="1100" dirty="0" smtClean="0"/>
              <a:t>back-end web framework (API - </a:t>
            </a:r>
            <a:r>
              <a:rPr lang="en-US" sz="1100" dirty="0">
                <a:hlinkClick r:id="rId11"/>
              </a:rPr>
              <a:t>https://expressjs.com/</a:t>
            </a:r>
            <a:r>
              <a:rPr lang="en-US" sz="1100" dirty="0" smtClean="0"/>
              <a:t>)</a:t>
            </a:r>
          </a:p>
          <a:p>
            <a:pPr lvl="1">
              <a:lnSpc>
                <a:spcPct val="100000"/>
              </a:lnSpc>
              <a:spcBef>
                <a:spcPts val="0"/>
              </a:spcBef>
            </a:pPr>
            <a:r>
              <a:rPr lang="en-US" sz="1100" dirty="0" smtClean="0"/>
              <a:t>AngularJS – </a:t>
            </a:r>
            <a:r>
              <a:rPr lang="en-US" sz="1100" dirty="0"/>
              <a:t>JavaScript </a:t>
            </a:r>
            <a:r>
              <a:rPr lang="en-US" sz="1100" dirty="0" smtClean="0"/>
              <a:t>frontend framework for MVC (</a:t>
            </a:r>
            <a:r>
              <a:rPr lang="en-US" sz="1100" dirty="0">
                <a:hlinkClick r:id="rId12"/>
              </a:rPr>
              <a:t>https://angularjs.org</a:t>
            </a:r>
            <a:r>
              <a:rPr lang="en-US" sz="1100" dirty="0" smtClean="0">
                <a:hlinkClick r:id="rId12"/>
              </a:rPr>
              <a:t>/</a:t>
            </a:r>
            <a:r>
              <a:rPr lang="en-US" sz="1100" dirty="0" smtClean="0"/>
              <a:t>)</a:t>
            </a:r>
          </a:p>
          <a:p>
            <a:pPr lvl="1">
              <a:lnSpc>
                <a:spcPct val="100000"/>
              </a:lnSpc>
              <a:spcBef>
                <a:spcPts val="0"/>
              </a:spcBef>
            </a:pPr>
            <a:r>
              <a:rPr lang="en-US" sz="1100" dirty="0" err="1" smtClean="0"/>
              <a:t>NodeJS</a:t>
            </a:r>
            <a:r>
              <a:rPr lang="en-US" sz="1100" dirty="0" smtClean="0"/>
              <a:t> – JavaScript client runtime environment (</a:t>
            </a:r>
            <a:r>
              <a:rPr lang="en-US" sz="1100" dirty="0">
                <a:hlinkClick r:id="rId13"/>
              </a:rPr>
              <a:t>https://nodejs.org/en</a:t>
            </a:r>
            <a:r>
              <a:rPr lang="en-US" sz="1100" dirty="0" smtClean="0">
                <a:hlinkClick r:id="rId13"/>
              </a:rPr>
              <a:t>/</a:t>
            </a:r>
            <a:r>
              <a:rPr lang="en-US" sz="1100" dirty="0" smtClean="0"/>
              <a:t>)</a:t>
            </a:r>
          </a:p>
          <a:p>
            <a:pPr marL="0" indent="0">
              <a:buNone/>
            </a:pPr>
            <a:r>
              <a:rPr lang="en-US" sz="1600" b="1" dirty="0" smtClean="0"/>
              <a:t>Part </a:t>
            </a:r>
            <a:r>
              <a:rPr lang="en-US" sz="1600" b="1" dirty="0" smtClean="0"/>
              <a:t>4 </a:t>
            </a:r>
            <a:r>
              <a:rPr lang="en-US" sz="1600" b="1" dirty="0" smtClean="0"/>
              <a:t>– One MEAN CI/CD Docker </a:t>
            </a:r>
            <a:r>
              <a:rPr lang="en-US" sz="1600" b="1" dirty="0" smtClean="0"/>
              <a:t>Demo</a:t>
            </a:r>
          </a:p>
          <a:p>
            <a:pPr marL="0" indent="0">
              <a:buNone/>
            </a:pPr>
            <a:r>
              <a:rPr lang="en-US" sz="1600" b="1" dirty="0" smtClean="0"/>
              <a:t>Useful Links and Information</a:t>
            </a:r>
          </a:p>
          <a:p>
            <a:pPr marL="0" indent="0">
              <a:buNone/>
            </a:pPr>
            <a:endParaRPr lang="en-US" sz="1600" b="1" dirty="0" smtClean="0"/>
          </a:p>
          <a:p>
            <a:pPr marL="0" indent="0">
              <a:buNone/>
            </a:pPr>
            <a:r>
              <a:rPr lang="en-US" sz="1200" dirty="0" smtClean="0"/>
              <a:t>One MEAN Docker Demo Project, public </a:t>
            </a:r>
            <a:r>
              <a:rPr lang="en-US" sz="1200" dirty="0"/>
              <a:t>GitHub Repo - </a:t>
            </a:r>
            <a:r>
              <a:rPr lang="en-US" sz="1200" dirty="0">
                <a:hlinkClick r:id="rId3"/>
              </a:rPr>
              <a:t>https://github.com/jhuopensource/meandemo</a:t>
            </a:r>
            <a:r>
              <a:rPr lang="en-US" sz="1200" dirty="0"/>
              <a:t> </a:t>
            </a:r>
          </a:p>
          <a:p>
            <a:pPr marL="0" indent="0">
              <a:buNone/>
            </a:pP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i="1" dirty="0" smtClean="0"/>
              <a:t>“</a:t>
            </a:r>
            <a:r>
              <a:rPr lang="en-US" i="1" dirty="0"/>
              <a:t>The technical goal of CI is to establish a </a:t>
            </a:r>
            <a:r>
              <a:rPr lang="en-US" b="1" i="1" dirty="0"/>
              <a:t>consistent</a:t>
            </a:r>
            <a:r>
              <a:rPr lang="en-US" i="1" dirty="0"/>
              <a:t> and </a:t>
            </a:r>
            <a:r>
              <a:rPr lang="en-US" b="1" i="1" dirty="0"/>
              <a:t>automated</a:t>
            </a:r>
            <a:r>
              <a:rPr lang="en-US" i="1" dirty="0"/>
              <a:t> way </a:t>
            </a:r>
            <a:r>
              <a:rPr lang="en-US" b="1" i="1" dirty="0"/>
              <a:t>to build, package, and test applications</a:t>
            </a:r>
            <a:r>
              <a:rPr lang="en-US" i="1" dirty="0"/>
              <a:t>. With consistency in the integration process in place, teams are more likely to commit code changes more frequently, which leads to </a:t>
            </a:r>
            <a:r>
              <a:rPr lang="en-US" b="1" i="1" dirty="0"/>
              <a:t>better collaboration and software quality</a:t>
            </a:r>
            <a:r>
              <a:rPr lang="en-US" i="1" dirty="0" smtClean="0"/>
              <a:t>. … </a:t>
            </a:r>
            <a:r>
              <a:rPr lang="en-US" i="1" dirty="0"/>
              <a:t>A mature CI/CD practice has the option of implementing continuous deployment where application changes run through the CI/CD pipeline and passing builds are deployed directly to production environments</a:t>
            </a:r>
            <a:r>
              <a:rPr lang="en-US" i="1" dirty="0" smtClean="0"/>
              <a:t>.” </a:t>
            </a:r>
            <a:r>
              <a:rPr lang="en-US" dirty="0"/>
              <a:t>– </a:t>
            </a:r>
            <a:r>
              <a:rPr lang="en-US" dirty="0" smtClean="0"/>
              <a:t>InfoWorld </a:t>
            </a:r>
            <a:r>
              <a:rPr lang="en-US" dirty="0">
                <a:hlinkClick r:id="rId2"/>
              </a:rPr>
              <a:t>https://www.infoworld.com/article/3271126/what-is-cicd-continuous-integration-and-continuous-delivery-explained.html</a:t>
            </a:r>
            <a:endParaRPr lang="en-US"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i="1" dirty="0"/>
              <a:t>Continuous delivery picks up where continuous integration ends. CD </a:t>
            </a:r>
            <a:r>
              <a:rPr lang="en-US" b="1" i="1" dirty="0"/>
              <a:t>automates the delivery</a:t>
            </a:r>
            <a:r>
              <a:rPr lang="en-US" i="1" dirty="0"/>
              <a:t> of applications </a:t>
            </a:r>
            <a:r>
              <a:rPr lang="en-US" b="1" i="1" dirty="0"/>
              <a:t>to selected infrastructure </a:t>
            </a:r>
            <a:r>
              <a:rPr lang="en-US" b="1" i="1" dirty="0" smtClean="0"/>
              <a:t>environments</a:t>
            </a:r>
            <a:r>
              <a:rPr lang="en-US" i="1" dirty="0" smtClean="0"/>
              <a:t>.” </a:t>
            </a:r>
            <a:r>
              <a:rPr lang="en-US" dirty="0" smtClean="0"/>
              <a:t>– </a:t>
            </a:r>
            <a:r>
              <a:rPr lang="en-US" dirty="0"/>
              <a:t>InfoWorld </a:t>
            </a:r>
            <a:r>
              <a:rPr lang="en-US" dirty="0">
                <a:hlinkClick r:id="rId2"/>
              </a:rPr>
              <a:t>https://www.infoworld.com/article/3271126/what-is-cicd-continuous-integration-and-continuous-delivery-explained.html</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smtClean="0"/>
              <a:t>GitHub </a:t>
            </a:r>
            <a:r>
              <a:rPr lang="en-US" sz="2800" dirty="0"/>
              <a:t>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3235604"/>
          </a:xfrm>
        </p:spPr>
        <p:txBody>
          <a:bodyPr>
            <a:normAutofit/>
          </a:bodyPr>
          <a:lstStyle/>
          <a:p>
            <a:r>
              <a:rPr lang="en-US" sz="2000" b="0" dirty="0" smtClean="0"/>
              <a:t>Visit the production copy of the demo application by browsing:</a:t>
            </a:r>
          </a:p>
          <a:p>
            <a:r>
              <a:rPr lang="en-US" sz="2000" b="0" dirty="0" smtClean="0">
                <a:hlinkClick r:id="rId2"/>
              </a:rPr>
              <a:t>http</a:t>
            </a:r>
            <a:r>
              <a:rPr lang="en-US" sz="2000" b="0" dirty="0" smtClean="0">
                <a:hlinkClick r:id="rId2"/>
              </a:rPr>
              <a:t>://meandemo.sis.jhu.edu</a:t>
            </a:r>
            <a:r>
              <a:rPr lang="en-US" sz="2000" b="0" dirty="0" smtClean="0"/>
              <a:t> </a:t>
            </a:r>
            <a:endParaRPr lang="en-US" sz="2000" b="0" dirty="0" smtClean="0"/>
          </a:p>
          <a:p>
            <a:endParaRPr lang="en-US" sz="2000" b="0" dirty="0" smtClean="0">
              <a:hlinkClick r:id="rId3"/>
            </a:endParaRPr>
          </a:p>
          <a:p>
            <a:r>
              <a:rPr lang="en-US" sz="2000" b="0" dirty="0" smtClean="0"/>
              <a:t>All presentation and content files are available from our public repository: </a:t>
            </a:r>
            <a:r>
              <a:rPr lang="en-US" sz="2000" b="0" dirty="0" smtClean="0">
                <a:hlinkClick r:id="rId3"/>
              </a:rPr>
              <a:t>https</a:t>
            </a:r>
            <a:r>
              <a:rPr lang="en-US" sz="2000" b="0" dirty="0">
                <a:hlinkClick r:id="rId3"/>
              </a:rPr>
              <a:t>://github.com/jhuopensource/meandemo</a:t>
            </a:r>
            <a:r>
              <a:rPr lang="en-US" sz="2000" b="0" dirty="0"/>
              <a:t> </a:t>
            </a:r>
          </a:p>
          <a:p>
            <a:endParaRPr lang="en-US" sz="3200" b="0" dirty="0" smtClean="0"/>
          </a:p>
        </p:txBody>
      </p:sp>
      <p:pic>
        <p:nvPicPr>
          <p:cNvPr id="3" name="Picture 2"/>
          <p:cNvPicPr>
            <a:picLocks noChangeAspect="1"/>
          </p:cNvPicPr>
          <p:nvPr/>
        </p:nvPicPr>
        <p:blipFill>
          <a:blip r:embed="rId4"/>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837367"/>
            <a:ext cx="10822497" cy="646331"/>
          </a:xfrm>
          <a:prstGeom prst="rect">
            <a:avLst/>
          </a:prstGeom>
        </p:spPr>
        <p:txBody>
          <a:bodyPr wrap="square">
            <a:spAutoFit/>
          </a:bodyPr>
          <a:lstStyle/>
          <a:p>
            <a:r>
              <a:rPr lang="en-US" sz="12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200" dirty="0">
                <a:solidFill>
                  <a:srgbClr val="4D4D4D"/>
                </a:solidFill>
                <a:latin typeface="-apple-system"/>
              </a:rPr>
              <a:t>– </a:t>
            </a:r>
            <a:r>
              <a:rPr lang="en-US" sz="1200" dirty="0" err="1">
                <a:solidFill>
                  <a:srgbClr val="4D4D4D"/>
                </a:solidFill>
                <a:latin typeface="-apple-system"/>
              </a:rPr>
              <a:t>Atlassian</a:t>
            </a:r>
            <a:r>
              <a:rPr lang="en-US" sz="1200" dirty="0">
                <a:solidFill>
                  <a:srgbClr val="4D4D4D"/>
                </a:solidFill>
                <a:latin typeface="-apple-system"/>
              </a:rPr>
              <a:t> </a:t>
            </a:r>
            <a:r>
              <a:rPr lang="en-US" sz="1200" dirty="0">
                <a:hlinkClick r:id="rId4"/>
              </a:rPr>
              <a:t>https://www.atlassian.com/git/tutorials/what-is-version-control</a:t>
            </a:r>
            <a:endParaRPr lang="en-US" sz="12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932925" y="2401946"/>
            <a:ext cx="2323051" cy="609701"/>
          </a:xfrm>
        </p:spPr>
        <p:txBody>
          <a:bodyPr>
            <a:normAutofit fontScale="85000" lnSpcReduction="20000"/>
          </a:bodyPr>
          <a:lstStyle/>
          <a:p>
            <a:pPr marL="0" indent="0">
              <a:buNone/>
            </a:pPr>
            <a:r>
              <a:rPr lang="en-US" dirty="0" smtClean="0"/>
              <a:t>Central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a:t>
            </a:r>
            <a:r>
              <a:rPr lang="en-US" sz="4400" dirty="0" smtClean="0"/>
              <a:t>Continuous Integration Tooling</a:t>
            </a:r>
            <a:endParaRPr lang="en-US" sz="4400" dirty="0" smtClean="0"/>
          </a:p>
        </p:txBody>
      </p:sp>
      <p:sp>
        <p:nvSpPr>
          <p:cNvPr id="15" name="Rectangle 14"/>
          <p:cNvSpPr/>
          <p:nvPr/>
        </p:nvSpPr>
        <p:spPr>
          <a:xfrm>
            <a:off x="749417" y="5799569"/>
            <a:ext cx="10605971" cy="738664"/>
          </a:xfrm>
          <a:prstGeom prst="rect">
            <a:avLst/>
          </a:prstGeom>
        </p:spPr>
        <p:txBody>
          <a:bodyPr wrap="square">
            <a:spAutoFit/>
          </a:bodyPr>
          <a:lstStyle/>
          <a:p>
            <a:r>
              <a:rPr lang="en-US" sz="1400" i="1" dirty="0" smtClean="0"/>
              <a:t>“CI </a:t>
            </a:r>
            <a:r>
              <a:rPr lang="en-US" sz="1400" i="1" dirty="0"/>
              <a:t>is built on other software development best practices including </a:t>
            </a:r>
            <a:r>
              <a:rPr lang="en-US" sz="1400" b="1" i="1" dirty="0"/>
              <a:t>automated testing, version control, build automation, and automated deployments</a:t>
            </a:r>
            <a:r>
              <a:rPr lang="en-US" sz="1400" i="1" dirty="0"/>
              <a:t>. Each one of these pillars of </a:t>
            </a:r>
            <a:r>
              <a:rPr lang="en-US" sz="1400" i="1" dirty="0">
                <a:hlinkClick r:id="rId2"/>
              </a:rPr>
              <a:t>continuous integration</a:t>
            </a:r>
            <a:r>
              <a:rPr lang="en-US" sz="1400" i="1" dirty="0"/>
              <a:t> has its own ecosystem of tools and philosophies</a:t>
            </a:r>
            <a:r>
              <a:rPr lang="en-US" sz="1400" i="1" dirty="0" smtClean="0"/>
              <a:t>.”</a:t>
            </a:r>
            <a:r>
              <a:rPr lang="en-US" sz="1400" dirty="0" smtClean="0"/>
              <a:t> - </a:t>
            </a:r>
            <a:r>
              <a:rPr lang="en-US" sz="1400" dirty="0" err="1" smtClean="0"/>
              <a:t>Atlassian</a:t>
            </a:r>
            <a:r>
              <a:rPr lang="en-US" sz="1400" dirty="0" smtClean="0"/>
              <a:t> </a:t>
            </a:r>
            <a:r>
              <a:rPr lang="en-US" sz="1400" dirty="0" smtClean="0">
                <a:hlinkClick r:id="rId3"/>
              </a:rPr>
              <a:t>https</a:t>
            </a:r>
            <a:r>
              <a:rPr lang="en-US" sz="1400" dirty="0">
                <a:hlinkClick r:id="rId3"/>
              </a:rPr>
              <a:t>://www.atlassian.com/continuous-delivery/continuous-integration/tools</a:t>
            </a:r>
            <a:endParaRPr lang="en-US" sz="1400" dirty="0"/>
          </a:p>
        </p:txBody>
      </p:sp>
      <p:sp>
        <p:nvSpPr>
          <p:cNvPr id="16" name="Content Placeholder 15"/>
          <p:cNvSpPr>
            <a:spLocks noGrp="1"/>
          </p:cNvSpPr>
          <p:nvPr>
            <p:ph sz="half" idx="2"/>
          </p:nvPr>
        </p:nvSpPr>
        <p:spPr>
          <a:xfrm>
            <a:off x="1149292" y="1690689"/>
            <a:ext cx="10206094" cy="834398"/>
          </a:xfrm>
        </p:spPr>
        <p:txBody>
          <a:bodyPr>
            <a:normAutofit fontScale="92500" lnSpcReduction="20000"/>
          </a:bodyPr>
          <a:lstStyle/>
          <a:p>
            <a:pPr marL="0" indent="0" fontAlgn="base">
              <a:buNone/>
            </a:pPr>
            <a:r>
              <a:rPr lang="en-US" b="1" dirty="0" smtClean="0"/>
              <a:t>Source </a:t>
            </a:r>
            <a:r>
              <a:rPr lang="en-US" b="1" dirty="0"/>
              <a:t>Control </a:t>
            </a:r>
            <a:r>
              <a:rPr lang="en-US" b="1" dirty="0" smtClean="0"/>
              <a:t>Version </a:t>
            </a:r>
            <a:r>
              <a:rPr lang="en-US" b="1" dirty="0" err="1" smtClean="0"/>
              <a:t>Mgmt</a:t>
            </a:r>
            <a:r>
              <a:rPr lang="en-US" b="1" dirty="0" smtClean="0"/>
              <a:t> / Control</a:t>
            </a:r>
            <a:r>
              <a:rPr lang="en-US" dirty="0" smtClean="0"/>
              <a:t> </a:t>
            </a:r>
          </a:p>
          <a:p>
            <a:pPr marL="0" indent="0" fontAlgn="base">
              <a:buNone/>
            </a:pPr>
            <a:r>
              <a:rPr lang="en-US" dirty="0"/>
              <a:t>	</a:t>
            </a:r>
            <a:r>
              <a:rPr lang="en-US" dirty="0" smtClean="0"/>
              <a:t>(GitHub, </a:t>
            </a:r>
            <a:r>
              <a:rPr lang="en-US" dirty="0" err="1" smtClean="0"/>
              <a:t>Git</a:t>
            </a:r>
            <a:r>
              <a:rPr lang="en-US" dirty="0" smtClean="0"/>
              <a:t>, Subversion, …)</a:t>
            </a:r>
            <a:endParaRPr lang="en-US" dirty="0"/>
          </a:p>
        </p:txBody>
      </p:sp>
      <p:sp>
        <p:nvSpPr>
          <p:cNvPr id="17" name="Content Placeholder 15"/>
          <p:cNvSpPr>
            <a:spLocks noGrp="1"/>
          </p:cNvSpPr>
          <p:nvPr>
            <p:ph sz="half" idx="2"/>
          </p:nvPr>
        </p:nvSpPr>
        <p:spPr>
          <a:xfrm>
            <a:off x="1149291" y="4735271"/>
            <a:ext cx="10206093" cy="838993"/>
          </a:xfrm>
        </p:spPr>
        <p:txBody>
          <a:bodyPr>
            <a:normAutofit fontScale="92500" lnSpcReduction="20000"/>
          </a:bodyPr>
          <a:lstStyle/>
          <a:p>
            <a:pPr marL="0" indent="0">
              <a:buNone/>
            </a:pPr>
            <a:r>
              <a:rPr lang="en-US" b="1" dirty="0"/>
              <a:t>Automated </a:t>
            </a:r>
            <a:r>
              <a:rPr lang="en-US" b="1" dirty="0" smtClean="0"/>
              <a:t>Deployments</a:t>
            </a:r>
            <a:r>
              <a:rPr lang="en-US" dirty="0" smtClean="0"/>
              <a:t> </a:t>
            </a:r>
          </a:p>
          <a:p>
            <a:pPr marL="0" indent="0">
              <a:buNone/>
            </a:pPr>
            <a:r>
              <a:rPr lang="en-US" dirty="0"/>
              <a:t>	</a:t>
            </a:r>
            <a:r>
              <a:rPr lang="en-US" dirty="0" smtClean="0"/>
              <a:t>(Shepherd, AWS Code Deploy, Bamboo, …)</a:t>
            </a:r>
            <a:endParaRPr lang="en-US" dirty="0"/>
          </a:p>
        </p:txBody>
      </p:sp>
      <p:sp>
        <p:nvSpPr>
          <p:cNvPr id="18" name="Content Placeholder 15"/>
          <p:cNvSpPr>
            <a:spLocks noGrp="1"/>
          </p:cNvSpPr>
          <p:nvPr>
            <p:ph sz="half" idx="2"/>
          </p:nvPr>
        </p:nvSpPr>
        <p:spPr>
          <a:xfrm>
            <a:off x="1149291" y="3566332"/>
            <a:ext cx="10206096" cy="997280"/>
          </a:xfrm>
        </p:spPr>
        <p:txBody>
          <a:bodyPr>
            <a:normAutofit/>
          </a:bodyPr>
          <a:lstStyle/>
          <a:p>
            <a:pPr marL="0" indent="0">
              <a:buNone/>
            </a:pPr>
            <a:r>
              <a:rPr lang="en-US" b="1" dirty="0"/>
              <a:t>Automated </a:t>
            </a:r>
            <a:r>
              <a:rPr lang="en-US" b="1" dirty="0" smtClean="0"/>
              <a:t>Testing</a:t>
            </a:r>
            <a:r>
              <a:rPr lang="en-US" dirty="0" smtClean="0"/>
              <a:t> </a:t>
            </a:r>
          </a:p>
          <a:p>
            <a:pPr marL="0" indent="0">
              <a:buNone/>
            </a:pPr>
            <a:r>
              <a:rPr lang="en-US" dirty="0"/>
              <a:t>	</a:t>
            </a:r>
            <a:r>
              <a:rPr lang="en-US" dirty="0" smtClean="0"/>
              <a:t>(Protractor, Selenium, </a:t>
            </a:r>
            <a:r>
              <a:rPr lang="en-US" dirty="0" err="1" smtClean="0"/>
              <a:t>ESLint</a:t>
            </a:r>
            <a:r>
              <a:rPr lang="en-US" dirty="0" smtClean="0"/>
              <a:t>, …)</a:t>
            </a:r>
            <a:endParaRPr lang="en-US" dirty="0"/>
          </a:p>
          <a:p>
            <a:pPr marL="0" indent="0">
              <a:buNone/>
            </a:pPr>
            <a:endParaRPr lang="en-US" dirty="0"/>
          </a:p>
        </p:txBody>
      </p:sp>
      <p:sp>
        <p:nvSpPr>
          <p:cNvPr id="11" name="Content Placeholder 15"/>
          <p:cNvSpPr>
            <a:spLocks noGrp="1"/>
          </p:cNvSpPr>
          <p:nvPr>
            <p:ph sz="half" idx="2"/>
          </p:nvPr>
        </p:nvSpPr>
        <p:spPr>
          <a:xfrm>
            <a:off x="1149291" y="2592103"/>
            <a:ext cx="10206095" cy="907211"/>
          </a:xfrm>
        </p:spPr>
        <p:txBody>
          <a:bodyPr>
            <a:normAutofit fontScale="92500" lnSpcReduction="10000"/>
          </a:bodyPr>
          <a:lstStyle/>
          <a:p>
            <a:pPr marL="0" indent="0">
              <a:buNone/>
            </a:pPr>
            <a:r>
              <a:rPr lang="en-US" b="1" dirty="0" smtClean="0"/>
              <a:t>Build Automation</a:t>
            </a:r>
            <a:r>
              <a:rPr lang="en-US" dirty="0" smtClean="0"/>
              <a:t> </a:t>
            </a:r>
          </a:p>
          <a:p>
            <a:pPr marL="0" indent="0">
              <a:buNone/>
            </a:pPr>
            <a:r>
              <a:rPr lang="en-US" dirty="0"/>
              <a:t>	</a:t>
            </a:r>
            <a:r>
              <a:rPr lang="en-US" dirty="0" smtClean="0"/>
              <a:t>(Travis, Jenkins, Bamboo, …)</a:t>
            </a:r>
            <a:endParaRPr lang="en-US" dirty="0"/>
          </a:p>
        </p:txBody>
      </p:sp>
    </p:spTree>
    <p:extLst>
      <p:ext uri="{BB962C8B-B14F-4D97-AF65-F5344CB8AC3E}">
        <p14:creationId xmlns:p14="http://schemas.microsoft.com/office/powerpoint/2010/main" val="318296893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1782</Words>
  <Application>Microsoft Office PowerPoint</Application>
  <PresentationFormat>Widescreen</PresentationFormat>
  <Paragraphs>231</Paragraphs>
  <Slides>33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One MEAN  CI/CD Docker Demo Docker and the CI/CD pipeline</vt:lpstr>
      <vt:lpstr>Agenda</vt:lpstr>
      <vt:lpstr>What is a CI/CD</vt:lpstr>
      <vt:lpstr>Simplified Version Control</vt:lpstr>
      <vt:lpstr>Simplified Continuous Integration Tooling</vt:lpstr>
      <vt:lpstr>What is DevOps</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Useful URLs</vt:lpstr>
      <vt:lpstr>One MEAN Docker Demonstration</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148</cp:revision>
  <dcterms:created xsi:type="dcterms:W3CDTF">2019-04-03T12:33:24Z</dcterms:created>
  <dcterms:modified xsi:type="dcterms:W3CDTF">2019-05-24T21:26:05Z</dcterms:modified>
</cp:coreProperties>
</file>